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7.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5" r:id="rId2"/>
    <p:sldId id="4549" r:id="rId3"/>
    <p:sldId id="258" r:id="rId4"/>
    <p:sldId id="313" r:id="rId5"/>
    <p:sldId id="316" r:id="rId6"/>
    <p:sldId id="314" r:id="rId7"/>
    <p:sldId id="317" r:id="rId8"/>
    <p:sldId id="320" r:id="rId9"/>
    <p:sldId id="306" r:id="rId10"/>
    <p:sldId id="275" r:id="rId11"/>
    <p:sldId id="276" r:id="rId12"/>
    <p:sldId id="277" r:id="rId13"/>
    <p:sldId id="278" r:id="rId14"/>
    <p:sldId id="279" r:id="rId15"/>
    <p:sldId id="280" r:id="rId16"/>
    <p:sldId id="281" r:id="rId17"/>
    <p:sldId id="282" r:id="rId18"/>
    <p:sldId id="322" r:id="rId19"/>
    <p:sldId id="271" r:id="rId20"/>
    <p:sldId id="327" r:id="rId21"/>
    <p:sldId id="328" r:id="rId22"/>
    <p:sldId id="4546" r:id="rId23"/>
    <p:sldId id="4547" r:id="rId24"/>
    <p:sldId id="4548" r:id="rId25"/>
    <p:sldId id="318" r:id="rId26"/>
    <p:sldId id="319" r:id="rId27"/>
    <p:sldId id="274" r:id="rId28"/>
    <p:sldId id="1617" r:id="rId29"/>
    <p:sldId id="283" r:id="rId30"/>
    <p:sldId id="284" r:id="rId31"/>
    <p:sldId id="289" r:id="rId32"/>
    <p:sldId id="294" r:id="rId33"/>
    <p:sldId id="295" r:id="rId34"/>
    <p:sldId id="321" r:id="rId35"/>
    <p:sldId id="309"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4549"/>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autoAdjust="0"/>
    <p:restoredTop sz="57479" autoAdjust="0"/>
  </p:normalViewPr>
  <p:slideViewPr>
    <p:cSldViewPr snapToGrid="0" snapToObjects="1">
      <p:cViewPr varScale="1">
        <p:scale>
          <a:sx n="81" d="100"/>
          <a:sy n="81" d="100"/>
        </p:scale>
        <p:origin x="240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18</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直到大约28月前,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26</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29</a:t>
            </a:fld>
            <a:endParaRPr kumimoji="1" lang="zh-CN" altLang="en-US"/>
          </a:p>
        </p:txBody>
      </p:sp>
    </p:spTree>
    <p:extLst>
      <p:ext uri="{BB962C8B-B14F-4D97-AF65-F5344CB8AC3E}">
        <p14:creationId xmlns:p14="http://schemas.microsoft.com/office/powerpoint/2010/main" val="234580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a:t>
            </a:fld>
            <a:endParaRPr kumimoji="1" lang="zh-CN" altLang="en-US"/>
          </a:p>
        </p:txBody>
      </p:sp>
    </p:spTree>
    <p:extLst>
      <p:ext uri="{BB962C8B-B14F-4D97-AF65-F5344CB8AC3E}">
        <p14:creationId xmlns:p14="http://schemas.microsoft.com/office/powerpoint/2010/main" val="337169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31</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32</a:t>
            </a:fld>
            <a:endParaRPr kumimoji="1" lang="zh-CN" altLang="en-US"/>
          </a:p>
        </p:txBody>
      </p:sp>
    </p:spTree>
    <p:extLst>
      <p:ext uri="{BB962C8B-B14F-4D97-AF65-F5344CB8AC3E}">
        <p14:creationId xmlns:p14="http://schemas.microsoft.com/office/powerpoint/2010/main" val="321733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35</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、一个服务由一个小团队（两张披萨喂饱）负责，从前端到数据，从需求分析到上线运维，全权负责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4</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5</a:t>
            </a:fld>
            <a:endParaRPr kumimoji="1" lang="zh-CN" altLang="en-US"/>
          </a:p>
        </p:txBody>
      </p:sp>
    </p:spTree>
    <p:extLst>
      <p:ext uri="{BB962C8B-B14F-4D97-AF65-F5344CB8AC3E}">
        <p14:creationId xmlns:p14="http://schemas.microsoft.com/office/powerpoint/2010/main" val="34603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7</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423988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10</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12</a:t>
            </a:fld>
            <a:endParaRPr kumimoji="1" lang="zh-CN" altLang="en-US"/>
          </a:p>
        </p:txBody>
      </p:sp>
    </p:spTree>
    <p:extLst>
      <p:ext uri="{BB962C8B-B14F-4D97-AF65-F5344CB8AC3E}">
        <p14:creationId xmlns:p14="http://schemas.microsoft.com/office/powerpoint/2010/main" val="1215055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votal.io/cn/cloud-nativ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4322624" y="2806007"/>
            <a:ext cx="4611825" cy="369332"/>
          </a:xfrm>
          <a:prstGeom prst="rect">
            <a:avLst/>
          </a:prstGeom>
        </p:spPr>
        <p:txBody>
          <a:bodyPr wrap="square">
            <a:spAutoFit/>
          </a:bodyPr>
          <a:lstStyle/>
          <a:p>
            <a:pPr algn="ct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solidFill>
                  <a:srgbClr val="000000"/>
                </a:solidFill>
                <a:latin typeface="Microsoft YaHei" panose="020B0503020204020204" pitchFamily="34" charset="-122"/>
                <a:ea typeface="Microsoft YaHei" panose="020B0503020204020204" pitchFamily="34" charset="-122"/>
              </a:rPr>
              <a:t>云原生之路</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sp>
        <p:nvSpPr>
          <p:cNvPr id="3" name="标题 1">
            <a:extLst>
              <a:ext uri="{FF2B5EF4-FFF2-40B4-BE49-F238E27FC236}">
                <a16:creationId xmlns:a16="http://schemas.microsoft.com/office/drawing/2014/main" id="{54BE2855-5F83-BB45-8FA5-42EE476BF9B5}"/>
              </a:ext>
            </a:extLst>
          </p:cNvPr>
          <p:cNvSpPr txBox="1">
            <a:spLocks/>
          </p:cNvSpPr>
          <p:nvPr/>
        </p:nvSpPr>
        <p:spPr>
          <a:xfrm>
            <a:off x="1219255" y="1868084"/>
            <a:ext cx="581971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畅谈云原生和</a:t>
            </a:r>
            <a:r>
              <a:rPr kumimoji="1" lang="en" altLang="zh-CN" sz="3200" b="1" dirty="0">
                <a:latin typeface="Microsoft YaHei" panose="020B0503020204020204" pitchFamily="34" charset="-122"/>
                <a:ea typeface="Microsoft YaHei" panose="020B0503020204020204" pitchFamily="34" charset="-122"/>
              </a:rPr>
              <a:t>K8S</a:t>
            </a:r>
            <a:r>
              <a:rPr kumimoji="1" lang="zh-CN" altLang="en-US" sz="3200" b="1" dirty="0">
                <a:latin typeface="Microsoft YaHei" panose="020B0503020204020204" pitchFamily="34" charset="-122"/>
                <a:ea typeface="Microsoft YaHei" panose="020B0503020204020204" pitchFamily="34" charset="-122"/>
              </a:rPr>
              <a:t>发展趋势</a:t>
            </a: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39185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39185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125647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125647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209632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88809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125662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125662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88809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90992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41275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72352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72352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41275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90992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44771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82002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47576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86399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41884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81922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412537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78112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74306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304764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309844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371207" y="242427"/>
            <a:ext cx="7715517" cy="474489"/>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3000" spc="-130"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85" dirty="0">
                <a:solidFill>
                  <a:srgbClr val="00B0F0"/>
                </a:solidFill>
                <a:latin typeface="Microsoft YaHei" panose="020B0503020204020204" pitchFamily="34" charset="-122"/>
                <a:ea typeface="Microsoft YaHei" panose="020B0503020204020204" pitchFamily="34" charset="-122"/>
              </a:rPr>
              <a:t>Netflix</a:t>
            </a:r>
            <a:r>
              <a:rPr sz="3000" spc="-130" dirty="0">
                <a:solidFill>
                  <a:srgbClr val="00B0F0"/>
                </a:solidFill>
                <a:latin typeface="Microsoft YaHei" panose="020B0503020204020204" pitchFamily="34" charset="-122"/>
                <a:ea typeface="Microsoft YaHei" panose="020B0503020204020204" pitchFamily="34" charset="-122"/>
              </a:rPr>
              <a:t> </a:t>
            </a:r>
            <a:r>
              <a:rPr sz="3000" spc="-185" dirty="0">
                <a:solidFill>
                  <a:srgbClr val="00B0F0"/>
                </a:solidFill>
                <a:latin typeface="Microsoft YaHei" panose="020B0503020204020204" pitchFamily="34" charset="-122"/>
                <a:ea typeface="Microsoft YaHei" panose="020B0503020204020204" pitchFamily="34" charset="-122"/>
              </a:rPr>
              <a:t>OSS</a:t>
            </a:r>
            <a:r>
              <a:rPr sz="3000" spc="-125"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155" dirty="0">
                <a:solidFill>
                  <a:srgbClr val="00B0F0"/>
                </a:solidFill>
                <a:latin typeface="Microsoft YaHei" panose="020B0503020204020204" pitchFamily="34" charset="-122"/>
                <a:ea typeface="Microsoft YaHei" panose="020B0503020204020204" pitchFamily="34" charset="-122"/>
              </a:rPr>
              <a:t>1.0</a:t>
            </a:r>
            <a:endParaRPr sz="3000" dirty="0">
              <a:solidFill>
                <a:srgbClr val="00B0F0"/>
              </a:solidFill>
              <a:latin typeface="Microsoft YaHei" panose="020B0503020204020204" pitchFamily="34" charset="-122"/>
              <a:ea typeface="Microsoft YaHei" panose="020B0503020204020204" pitchFamily="34" charset="-122"/>
            </a:endParaRPr>
          </a:p>
        </p:txBody>
      </p:sp>
      <p:sp>
        <p:nvSpPr>
          <p:cNvPr id="29" name="object 29"/>
          <p:cNvSpPr/>
          <p:nvPr/>
        </p:nvSpPr>
        <p:spPr>
          <a:xfrm>
            <a:off x="5627800" y="110740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110741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70222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94082"/>
            <a:ext cx="28575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95" dirty="0">
                <a:latin typeface="Microsoft YaHei" panose="020B0503020204020204" pitchFamily="34" charset="-122"/>
                <a:ea typeface="Microsoft YaHei" panose="020B0503020204020204" pitchFamily="34" charset="-122"/>
              </a:rPr>
              <a:t>配置</a:t>
            </a:r>
            <a:endParaRPr sz="2800" spc="-9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18353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2871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0198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24782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27761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327299" y="134169"/>
            <a:ext cx="35052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服务发现</a:t>
            </a:r>
            <a:endParaRPr sz="2800" spc="-125" dirty="0">
              <a:latin typeface="Microsoft YaHei" panose="020B0503020204020204" pitchFamily="34" charset="-122"/>
              <a:ea typeface="Microsoft YaHei" panose="020B0503020204020204" pitchFamily="34" charset="-122"/>
            </a:endParaRPr>
          </a:p>
        </p:txBody>
      </p:sp>
      <p:sp>
        <p:nvSpPr>
          <p:cNvPr id="4" name="object 4"/>
          <p:cNvSpPr/>
          <p:nvPr/>
        </p:nvSpPr>
        <p:spPr>
          <a:xfrm>
            <a:off x="43809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258581"/>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1991228"/>
            <a:ext cx="228699" cy="2125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942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310969"/>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045975"/>
            <a:ext cx="509599" cy="1378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4246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607549"/>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2747550"/>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230955"/>
            <a:ext cx="32369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latin typeface="Microsoft YaHei" panose="020B0503020204020204" pitchFamily="34" charset="-122"/>
                <a:ea typeface="Microsoft YaHei" panose="020B0503020204020204" pitchFamily="34" charset="-122"/>
              </a:rPr>
              <a:t>动态路由</a:t>
            </a:r>
            <a:endParaRPr sz="2800" spc="-10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容错</a:t>
            </a:r>
            <a:endParaRPr sz="2800" spc="-110"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28998" y="134169"/>
            <a:ext cx="41640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可观察性</a:t>
            </a:r>
            <a:endParaRPr sz="2800" spc="-55" dirty="0">
              <a:latin typeface="Microsoft YaHei" panose="020B0503020204020204" pitchFamily="34" charset="-122"/>
              <a:ea typeface="Microsoft YaHei" panose="020B0503020204020204" pitchFamily="34" charset="-122"/>
            </a:endParaRPr>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dirty="0">
              <a:latin typeface="Arial"/>
              <a:cs typeface="Arial"/>
            </a:endParaRPr>
          </a:p>
        </p:txBody>
      </p:sp>
      <p:sp>
        <p:nvSpPr>
          <p:cNvPr id="24" name="object 24"/>
          <p:cNvSpPr/>
          <p:nvPr/>
        </p:nvSpPr>
        <p:spPr>
          <a:xfrm>
            <a:off x="3149495" y="1738072"/>
            <a:ext cx="517124" cy="233374"/>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28650" y="273843"/>
            <a:ext cx="7886700" cy="994173"/>
          </a:xfrm>
          <a:prstGeom prst="rect">
            <a:avLst/>
          </a:prstGeom>
        </p:spPr>
        <p:txBody>
          <a:bodyPr vert="horz" lIns="91440" tIns="45720" rIns="91440" bIns="45720" rtlCol="0" anchor="ctr">
            <a:normAutofit/>
          </a:bodyPr>
          <a:lstStyle/>
          <a:p>
            <a:pPr marL="12700" defTabSz="914400"/>
            <a:r>
              <a:rPr lang="en-US" sz="4400" kern="1200" spc="85" dirty="0">
                <a:solidFill>
                  <a:schemeClr val="tx1"/>
                </a:solidFill>
                <a:latin typeface="+mj-lt"/>
                <a:ea typeface="+mj-ea"/>
                <a:cs typeface="+mj-cs"/>
              </a:rPr>
              <a:t>Netflix </a:t>
            </a:r>
            <a:r>
              <a:rPr lang="en-US" sz="4400" kern="1200" spc="-170" dirty="0">
                <a:solidFill>
                  <a:schemeClr val="tx1"/>
                </a:solidFill>
                <a:latin typeface="+mj-lt"/>
                <a:ea typeface="+mj-ea"/>
                <a:cs typeface="+mj-cs"/>
              </a:rPr>
              <a:t>OSS </a:t>
            </a:r>
            <a:r>
              <a:rPr lang="zh-CN" altLang="en-US" sz="4400" kern="1200" spc="-170" dirty="0">
                <a:solidFill>
                  <a:schemeClr val="tx1"/>
                </a:solidFill>
                <a:latin typeface="+mj-lt"/>
                <a:ea typeface="+mj-ea"/>
                <a:cs typeface="+mj-cs"/>
              </a:rPr>
              <a:t>有什么问题呢</a:t>
            </a:r>
            <a:r>
              <a:rPr lang="en-US" sz="4400" kern="1200" spc="-170" dirty="0">
                <a:solidFill>
                  <a:schemeClr val="tx1"/>
                </a:solidFill>
                <a:latin typeface="+mj-lt"/>
                <a:ea typeface="+mj-ea"/>
                <a:cs typeface="+mj-cs"/>
              </a:rPr>
              <a:t>?</a:t>
            </a:r>
            <a:endParaRPr lang="en-US" sz="4400" kern="1200" dirty="0">
              <a:solidFill>
                <a:schemeClr val="tx1"/>
              </a:solidFill>
              <a:latin typeface="+mj-lt"/>
              <a:ea typeface="+mj-ea"/>
              <a:cs typeface="+mj-cs"/>
            </a:endParaRPr>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body" idx="4294967295"/>
          </p:nvPr>
        </p:nvSpPr>
        <p:spPr>
          <a:xfrm>
            <a:off x="628650" y="1369218"/>
            <a:ext cx="7886700" cy="3263504"/>
          </a:xfrm>
          <a:prstGeom prst="rect">
            <a:avLst/>
          </a:prstGeom>
        </p:spPr>
        <p:txBody>
          <a:bodyPr vert="horz" lIns="91440" tIns="45720" rIns="91440" bIns="45720" rtlCol="0">
            <a:normAutofit/>
          </a:bodyPr>
          <a:lstStyle/>
          <a:p>
            <a:pPr indent="-228600" defTabSz="914400">
              <a:spcBef>
                <a:spcPts val="100"/>
              </a:spcBef>
            </a:pPr>
            <a:r>
              <a:rPr lang="zh-CN" altLang="en-US" spc="25" dirty="0"/>
              <a:t>仅限于</a:t>
            </a:r>
            <a:r>
              <a:rPr lang="en-US" altLang="zh-CN" spc="-5" dirty="0"/>
              <a:t>Java</a:t>
            </a:r>
            <a:endParaRPr lang="en-US" spc="25" dirty="0"/>
          </a:p>
          <a:p>
            <a:pPr indent="-228600" defTabSz="914400">
              <a:spcBef>
                <a:spcPts val="10"/>
              </a:spcBef>
            </a:pPr>
            <a:endParaRPr lang="en-US" dirty="0"/>
          </a:p>
          <a:p>
            <a:pPr indent="-228600" defTabSz="914400"/>
            <a:r>
              <a:rPr lang="zh-CN" altLang="en-US" spc="-10" dirty="0"/>
              <a:t>向你的代码加入大量的框架库</a:t>
            </a:r>
            <a:endParaRPr lang="en-US" spc="-10" dirty="0"/>
          </a:p>
        </p:txBody>
      </p:sp>
      <p:sp>
        <p:nvSpPr>
          <p:cNvPr id="1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bject 5"/>
          <p:cNvSpPr txBox="1">
            <a:spLocks noGrp="1"/>
          </p:cNvSpPr>
          <p:nvPr>
            <p:ph type="ftr" sz="quarter" idx="4294967295"/>
          </p:nvPr>
        </p:nvSpPr>
        <p:spPr>
          <a:xfrm>
            <a:off x="3028950" y="4767262"/>
            <a:ext cx="3086100" cy="273844"/>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kern="1200" spc="-5">
                <a:solidFill>
                  <a:schemeClr val="tx1">
                    <a:tint val="75000"/>
                  </a:schemeClr>
                </a:solidFill>
                <a:latin typeface="+mn-lt"/>
                <a:ea typeface="+mn-ea"/>
                <a:cs typeface="+mn-cs"/>
              </a:rPr>
              <a:t>@danieloh30</a:t>
            </a:r>
          </a:p>
        </p:txBody>
      </p:sp>
      <p:sp>
        <p:nvSpPr>
          <p:cNvPr id="4" name="object 4"/>
          <p:cNvSpPr/>
          <p:nvPr/>
        </p:nvSpPr>
        <p:spPr>
          <a:xfrm>
            <a:off x="2569518" y="2735849"/>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853067" y="1316452"/>
            <a:ext cx="2252173" cy="2234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icrosoft YaHei" panose="020B0503020204020204" pitchFamily="34" charset="-122"/>
                <a:ea typeface="Microsoft YaHei" panose="020B0503020204020204" pitchFamily="34" charset="-122"/>
                <a:cs typeface="+mn-ea"/>
                <a:sym typeface="+mn-lt"/>
              </a:rPr>
              <a:t>为什么选用 </a:t>
            </a:r>
            <a:r>
              <a:rPr lang="en-US" altLang="zh-CN" sz="2800" dirty="0">
                <a:latin typeface="Microsoft YaHei" panose="020B0503020204020204" pitchFamily="34" charset="-122"/>
                <a:ea typeface="Microsoft YaHei" panose="020B0503020204020204" pitchFamily="34" charset="-122"/>
                <a:cs typeface="+mn-ea"/>
                <a:sym typeface="+mn-lt"/>
              </a:rPr>
              <a:t>Kubernetes</a:t>
            </a:r>
            <a:endParaRPr lang="zh-CN" altLang="en-US" sz="2800" dirty="0">
              <a:latin typeface="Microsoft YaHei" panose="020B0503020204020204" pitchFamily="34" charset="-122"/>
              <a:ea typeface="Microsoft YaHei" panose="020B0503020204020204" pitchFamily="34" charset="-122"/>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18</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是功能强大的容器调度管理平台，赋予了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Docker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更多的价值：可调度、可编排、易管理、易扩展。容器即服务（</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）的容器云概念也应运而生，相比不使用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的传统容器使用方式，运维成本至少可以降低一半。</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更低的运维成本</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通过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管理容器和底层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资源，真正实现了业务的混部，极大的提高了资源利用率。</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更高的资源利用率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是最好的微服务运行环境之一，其资源</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比如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pod</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controller</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service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等的设计，本身就是一种微服务理念的实现。</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image</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和</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helm</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部署服务的模式，</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configmap</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secrets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等资源的设计，使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相比传统平台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DevOps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的效率更高更可靠。</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更好的微服务和 </a:t>
              </a:r>
              <a:r>
                <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CNCF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的首款毕业产品，拥有火热的社区支持力度，拥有丰富的周边配套服务和插件支持。</a:t>
              </a:r>
              <a:endParaRPr lang="zh-CN" altLang="en-US" sz="1050" dirty="0">
                <a:solidFill>
                  <a:schemeClr val="bg1"/>
                </a:solidFill>
                <a:latin typeface="Microsoft YaHei" panose="020B0503020204020204" pitchFamily="34" charset="-122"/>
                <a:ea typeface="Microsoft YaHei" panose="020B0503020204020204" pitchFamily="34" charset="-122"/>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成熟的生态</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99201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275851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084033" y="3549959"/>
            <a:ext cx="1097442" cy="553998"/>
          </a:xfrm>
          <a:prstGeom prst="rect">
            <a:avLst/>
          </a:prstGeom>
        </p:spPr>
        <p:txBody>
          <a:bodyPr wrap="square">
            <a:spAutoFit/>
          </a:bodyPr>
          <a:lstStyle/>
          <a:p>
            <a:pPr defTabSz="685644"/>
            <a:r>
              <a:rPr lang="en-US" sz="3000" dirty="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292843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13668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275249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379779932"/>
              </p:ext>
            </p:extLst>
          </p:nvPr>
        </p:nvGraphicFramePr>
        <p:xfrm>
          <a:off x="7052947" y="284805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372505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292811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27485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21184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433467971"/>
              </p:ext>
            </p:extLst>
          </p:nvPr>
        </p:nvGraphicFramePr>
        <p:xfrm>
          <a:off x="7013985" y="114189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158623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02843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98329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12630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11631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14189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311354"/>
            <a:ext cx="4699782"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28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2800" dirty="0">
                <a:solidFill>
                  <a:schemeClr val="tx1"/>
                </a:solidFill>
                <a:latin typeface="Microsoft YaHei Light" panose="020B0502040204020203" pitchFamily="34" charset="-122"/>
                <a:ea typeface="Microsoft YaHei Light" panose="020B0502040204020203" pitchFamily="34" charset="-122"/>
              </a:rPr>
              <a:t>趋势</a:t>
            </a:r>
            <a:endParaRPr lang="en-US" altLang="zh-CN" sz="2800" dirty="0">
              <a:solidFill>
                <a:schemeClr val="tx1"/>
              </a:solidFill>
              <a:latin typeface="Microsoft YaHei Light" panose="020B0502040204020203" pitchFamily="34" charset="-122"/>
              <a:ea typeface="Microsoft YaHei Light" panose="020B0502040204020203" pitchFamily="34" charset="-122"/>
            </a:endParaRPr>
          </a:p>
        </p:txBody>
      </p:sp>
      <p:pic>
        <p:nvPicPr>
          <p:cNvPr id="40" name="图片 39" descr="图片包含 标志, 游戏机, 钟表&#10;&#10;描述已自动生成">
            <a:extLst>
              <a:ext uri="{FF2B5EF4-FFF2-40B4-BE49-F238E27FC236}">
                <a16:creationId xmlns:a16="http://schemas.microsoft.com/office/drawing/2014/main" id="{FD0A0C13-5F9E-2641-A0C8-D9EBFA6E1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22" y="4584244"/>
            <a:ext cx="922279" cy="461646"/>
          </a:xfrm>
          <a:prstGeom prst="rect">
            <a:avLst/>
          </a:prstGeom>
        </p:spPr>
      </p:pic>
    </p:spTree>
    <p:extLst>
      <p:ext uri="{BB962C8B-B14F-4D97-AF65-F5344CB8AC3E}">
        <p14:creationId xmlns:p14="http://schemas.microsoft.com/office/powerpoint/2010/main" val="17135233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文本框 122">
            <a:extLst>
              <a:ext uri="{FF2B5EF4-FFF2-40B4-BE49-F238E27FC236}">
                <a16:creationId xmlns:a16="http://schemas.microsoft.com/office/drawing/2014/main" id="{F9FF5863-E773-40B7-930B-BCA2647FDC19}"/>
              </a:ext>
            </a:extLst>
          </p:cNvPr>
          <p:cNvSpPr txBox="1"/>
          <p:nvPr/>
        </p:nvSpPr>
        <p:spPr>
          <a:xfrm>
            <a:off x="491490" y="273843"/>
            <a:ext cx="3840085" cy="126959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zh-CN" altLang="en-US" sz="4400">
                <a:latin typeface="+mj-lt"/>
                <a:ea typeface="+mj-ea"/>
                <a:cs typeface="+mj-cs"/>
              </a:rPr>
              <a:t>自我介绍</a:t>
            </a:r>
          </a:p>
        </p:txBody>
      </p:sp>
      <p:cxnSp>
        <p:nvCxnSpPr>
          <p:cNvPr id="148" name="Straight Arrow Connector 14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57702BC-45D8-4B41-B26A-07CA6D915DD4}"/>
              </a:ext>
            </a:extLst>
          </p:cNvPr>
          <p:cNvSpPr/>
          <p:nvPr/>
        </p:nvSpPr>
        <p:spPr>
          <a:xfrm>
            <a:off x="491490" y="1931275"/>
            <a:ext cx="3840085" cy="2596671"/>
          </a:xfrm>
          <a:prstGeom prst="rect">
            <a:avLst/>
          </a:prstGeom>
        </p:spPr>
        <p:txBody>
          <a:bodyPr vert="horz" lIns="91440" tIns="45720" rIns="91440" bIns="45720" rtlCol="0">
            <a:normAutofit/>
          </a:bodyPr>
          <a:lstStyle/>
          <a:p>
            <a:pPr lvl="0" indent="-228600" defTabSz="914400">
              <a:lnSpc>
                <a:spcPct val="90000"/>
              </a:lnSpc>
              <a:spcAft>
                <a:spcPts val="600"/>
              </a:spcAft>
              <a:buFont typeface="Arial" panose="020B0604020202020204" pitchFamily="34" charset="0"/>
              <a:buChar char="•"/>
              <a:defRPr/>
            </a:pPr>
            <a:r>
              <a:rPr lang="zh-CN" altLang="en-US" sz="1400"/>
              <a:t>毕业于兰州大学，现任深圳市友浩达科技有限公司</a:t>
            </a:r>
            <a:r>
              <a:rPr lang="en-US" altLang="zh-CN" sz="1400"/>
              <a:t>CEO</a:t>
            </a:r>
            <a:r>
              <a:rPr lang="zh-CN" altLang="en-US" sz="1400"/>
              <a:t>，微软</a:t>
            </a:r>
            <a:r>
              <a:rPr lang="en-US" altLang="zh-CN" sz="1400"/>
              <a:t>MVP</a:t>
            </a:r>
            <a:r>
              <a:rPr lang="zh-CN" altLang="en-US" sz="1400"/>
              <a:t>，腾讯云</a:t>
            </a:r>
            <a:r>
              <a:rPr lang="en-US" altLang="zh-CN" sz="1400"/>
              <a:t>TVP</a:t>
            </a:r>
            <a:r>
              <a:rPr lang="zh-CN" altLang="en-US" sz="1400"/>
              <a:t>，华为云</a:t>
            </a:r>
            <a:r>
              <a:rPr lang="en-US" altLang="zh-CN" sz="1400"/>
              <a:t>MVP</a:t>
            </a:r>
            <a:r>
              <a:rPr lang="zh-CN" altLang="en-US" sz="1400"/>
              <a:t>。从事</a:t>
            </a:r>
            <a:r>
              <a:rPr lang="en-US" altLang="zh-CN" sz="1400"/>
              <a:t>.NET</a:t>
            </a:r>
            <a:r>
              <a:rPr lang="zh-CN" altLang="en-US" sz="1400"/>
              <a:t>平台开发</a:t>
            </a:r>
            <a:r>
              <a:rPr lang="en-US" altLang="zh-CN" sz="1400"/>
              <a:t>19</a:t>
            </a:r>
            <a:r>
              <a:rPr lang="zh-CN" altLang="en-US" sz="1400"/>
              <a:t>年，专注于</a:t>
            </a:r>
            <a:r>
              <a:rPr lang="en-US" altLang="zh-CN" sz="1400"/>
              <a:t>.NET</a:t>
            </a:r>
            <a:r>
              <a:rPr lang="zh-CN" altLang="en-US" sz="1400"/>
              <a:t>平台上的跨平台开发，运营微信公众号“</a:t>
            </a:r>
            <a:r>
              <a:rPr lang="en-US" altLang="zh-CN" sz="1400"/>
              <a:t>dotnet</a:t>
            </a:r>
            <a:r>
              <a:rPr lang="zh-CN" altLang="en-US" sz="1400"/>
              <a:t>跨平台”和“移动开发和人工智能”，</a:t>
            </a:r>
            <a:r>
              <a:rPr lang="zh-CN" altLang="en-US" sz="1400" b="1"/>
              <a:t>同时积极参与</a:t>
            </a:r>
            <a:r>
              <a:rPr lang="en-US" altLang="zh-CN" sz="1400" b="1"/>
              <a:t>.NET</a:t>
            </a:r>
            <a:r>
              <a:rPr lang="zh-CN" altLang="en-US" sz="1400" b="1"/>
              <a:t>社区开源项目，被尊称为张队长 </a:t>
            </a:r>
            <a:r>
              <a:rPr lang="zh-CN" altLang="en-US" sz="1400"/>
              <a:t>。</a:t>
            </a:r>
          </a:p>
        </p:txBody>
      </p:sp>
      <p:pic>
        <p:nvPicPr>
          <p:cNvPr id="8" name="图片 7" descr="穿着黑色西装的男人&#10;&#10;描述已自动生成">
            <a:extLst>
              <a:ext uri="{FF2B5EF4-FFF2-40B4-BE49-F238E27FC236}">
                <a16:creationId xmlns:a16="http://schemas.microsoft.com/office/drawing/2014/main" id="{3851754C-7138-406D-B216-BB0A732226B7}"/>
              </a:ext>
            </a:extLst>
          </p:cNvPr>
          <p:cNvPicPr>
            <a:picLocks noChangeAspect="1"/>
          </p:cNvPicPr>
          <p:nvPr/>
        </p:nvPicPr>
        <p:blipFill rotWithShape="1">
          <a:blip r:embed="rId3"/>
          <a:srcRect r="2" b="27491"/>
          <a:stretch/>
        </p:blipFill>
        <p:spPr>
          <a:xfrm>
            <a:off x="4409136" y="10"/>
            <a:ext cx="4734863" cy="51434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733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2552706"/>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1559131"/>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1493764"/>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3709850"/>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1315136"/>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pic>
        <p:nvPicPr>
          <p:cNvPr id="50" name="图片 49" descr="图片包含 标志, 游戏机, 钟表&#10;&#10;描述已自动生成">
            <a:extLst>
              <a:ext uri="{FF2B5EF4-FFF2-40B4-BE49-F238E27FC236}">
                <a16:creationId xmlns:a16="http://schemas.microsoft.com/office/drawing/2014/main" id="{3ABB8708-74CE-1C4F-9A22-E7A141D31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IT</a:t>
            </a:r>
            <a:r>
              <a:rPr lang="zh-CN" altLang="en-US" sz="2800" dirty="0">
                <a:solidFill>
                  <a:schemeClr val="tx1"/>
                </a:solidFill>
                <a:latin typeface="Microsoft YaHei" panose="020B0503020204020204" pitchFamily="34" charset="-122"/>
                <a:ea typeface="Microsoft YaHei" panose="020B0503020204020204" pitchFamily="34" charset="-122"/>
              </a:rPr>
              <a:t>人员的心声</a:t>
            </a:r>
            <a:endParaRPr lang="en-US" altLang="zh-CN" sz="2800" dirty="0">
              <a:solidFill>
                <a:schemeClr val="tx1"/>
              </a:solidFill>
              <a:latin typeface="Microsoft YaHei" panose="020B0503020204020204" pitchFamily="34" charset="-122"/>
              <a:ea typeface="Microsoft YaHei" panose="020B0503020204020204" pitchFamily="34" charset="-122"/>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459397"/>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409324"/>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388010"/>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382868"/>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3616537"/>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图片 41" descr="图片包含 标志, 游戏机, 钟表&#10;&#10;描述已自动生成">
            <a:extLst>
              <a:ext uri="{FF2B5EF4-FFF2-40B4-BE49-F238E27FC236}">
                <a16:creationId xmlns:a16="http://schemas.microsoft.com/office/drawing/2014/main" id="{AEDCF269-B050-C14C-BDB1-6FD379582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435428" y="306843"/>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pic>
        <p:nvPicPr>
          <p:cNvPr id="83" name="图片 82" descr="图片包含 标志, 游戏机, 钟表&#10;&#10;描述已自动生成">
            <a:extLst>
              <a:ext uri="{FF2B5EF4-FFF2-40B4-BE49-F238E27FC236}">
                <a16:creationId xmlns:a16="http://schemas.microsoft.com/office/drawing/2014/main" id="{9D743927-5603-B042-B665-858ECEED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0249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0124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3033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5240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3033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pic>
        <p:nvPicPr>
          <p:cNvPr id="18" name="图片 17" descr="图片包含 标志, 游戏机, 钟表&#10;&#10;描述已自动生成">
            <a:extLst>
              <a:ext uri="{FF2B5EF4-FFF2-40B4-BE49-F238E27FC236}">
                <a16:creationId xmlns:a16="http://schemas.microsoft.com/office/drawing/2014/main" id="{329F23E0-2A1F-CB44-BC7C-D18B91C9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28099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3638362"/>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18586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279256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Kubernetes</a:t>
            </a:r>
            <a:r>
              <a:rPr lang="en-US" altLang="zh-CN" sz="2800" dirty="0">
                <a:solidFill>
                  <a:schemeClr val="tx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助力您的成功</a:t>
            </a:r>
          </a:p>
        </p:txBody>
      </p:sp>
      <p:pic>
        <p:nvPicPr>
          <p:cNvPr id="21" name="图片 20" descr="图片包含 标志, 游戏机, 钟表&#10;&#10;描述已自动生成">
            <a:extLst>
              <a:ext uri="{FF2B5EF4-FFF2-40B4-BE49-F238E27FC236}">
                <a16:creationId xmlns:a16="http://schemas.microsoft.com/office/drawing/2014/main" id="{E8265110-50E3-8947-AFF6-C664E35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Microsoft YaHei" panose="020B0503020204020204" pitchFamily="34" charset="-122"/>
                <a:ea typeface="Microsoft YaHei" panose="020B0503020204020204" pitchFamily="34" charset="-122"/>
              </a:rPr>
              <a:t>应用容</a:t>
            </a:r>
            <a:r>
              <a:rPr lang="zh-CN" altLang="en-US" sz="2000" spc="110" dirty="0">
                <a:latin typeface="Microsoft YaHei" panose="020B0503020204020204" pitchFamily="34" charset="-122"/>
                <a:ea typeface="Microsoft YaHei" panose="020B0503020204020204" pitchFamily="34" charset="-122"/>
              </a:rPr>
              <a:t>器化</a:t>
            </a:r>
          </a:p>
          <a:p>
            <a:pPr>
              <a:lnSpc>
                <a:spcPts val="1175"/>
              </a:lnSpc>
            </a:pPr>
            <a:endParaRPr lang="en-US" sz="2000"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敏捷、</a:t>
            </a:r>
            <a:r>
              <a:rPr lang="zh-CN" altLang="en-US" sz="1450" spc="110" dirty="0">
                <a:latin typeface="Microsoft YaHei" panose="020B0503020204020204" pitchFamily="34" charset="-122"/>
                <a:ea typeface="Microsoft YaHei" panose="020B0503020204020204" pitchFamily="34" charset="-122"/>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Microsoft YaHei" panose="020B0503020204020204" pitchFamily="34" charset="-122"/>
                <a:ea typeface="Microsoft YaHei" panose="020B0503020204020204" pitchFamily="34" charset="-122"/>
              </a:rPr>
              <a:t>容</a:t>
            </a:r>
            <a:r>
              <a:rPr lang="zh-CN" altLang="en-US" sz="2000" spc="104" dirty="0">
                <a:latin typeface="Microsoft YaHei" panose="020B0503020204020204" pitchFamily="34" charset="-122"/>
                <a:ea typeface="Microsoft YaHei" panose="020B0503020204020204" pitchFamily="34" charset="-122"/>
              </a:rPr>
              <a:t>器编排</a:t>
            </a:r>
          </a:p>
          <a:p>
            <a:pPr>
              <a:lnSpc>
                <a:spcPts val="1175"/>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资</a:t>
            </a:r>
            <a:r>
              <a:rPr lang="zh-CN" altLang="en-US" sz="1450" spc="110" dirty="0">
                <a:latin typeface="Microsoft YaHei" panose="020B0503020204020204" pitchFamily="34" charset="-122"/>
                <a:ea typeface="Microsoft YaHei" panose="020B0503020204020204" pitchFamily="34" charset="-122"/>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78483"/>
          </a:xfrm>
          <a:prstGeom prst="rect">
            <a:avLst/>
          </a:prstGeom>
          <a:noFill/>
        </p:spPr>
        <p:txBody>
          <a:bodyPr wrap="square" lIns="0" tIns="0" rIns="0" bIns="0" rtlCol="0">
            <a:spAutoFit/>
          </a:bodyPr>
          <a:lstStyle/>
          <a:p>
            <a:pPr marL="0" indent="756538">
              <a:lnSpc>
                <a:spcPct val="110833"/>
              </a:lnSpc>
            </a:pPr>
            <a:r>
              <a:rPr lang="zh-CN" altLang="en-US" sz="2000" spc="125" dirty="0">
                <a:latin typeface="Microsoft YaHei" panose="020B0503020204020204" pitchFamily="34" charset="-122"/>
                <a:ea typeface="Microsoft YaHei" panose="020B0503020204020204" pitchFamily="34" charset="-122"/>
              </a:rPr>
              <a:t>云原生操</a:t>
            </a:r>
            <a:r>
              <a:rPr lang="zh-CN" altLang="en-US" sz="2000" spc="114" dirty="0">
                <a:latin typeface="Microsoft YaHei" panose="020B0503020204020204" pitchFamily="34" charset="-122"/>
                <a:ea typeface="Microsoft YaHei" panose="020B0503020204020204" pitchFamily="34" charset="-122"/>
              </a:rPr>
              <a:t>作系统</a:t>
            </a:r>
          </a:p>
          <a:p>
            <a:pPr>
              <a:lnSpc>
                <a:spcPts val="1610"/>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0" dirty="0">
                <a:latin typeface="Microsoft YaHei" panose="020B0503020204020204" pitchFamily="34" charset="-122"/>
                <a:ea typeface="Microsoft YaHei" panose="020B0503020204020204" pitchFamily="34" charset="-122"/>
              </a:rPr>
              <a:t>多云</a:t>
            </a:r>
            <a:r>
              <a:rPr lang="zh-CN" altLang="en-US" sz="1450" spc="60" dirty="0">
                <a:latin typeface="Microsoft YaHei" panose="020B0503020204020204" pitchFamily="34" charset="-122"/>
                <a:ea typeface="Microsoft YaHei" panose="020B0503020204020204" pitchFamily="34" charset="-122"/>
              </a:rPr>
              <a:t>/</a:t>
            </a:r>
            <a:r>
              <a:rPr lang="zh-CN" altLang="en-US" sz="1450" spc="114" dirty="0">
                <a:latin typeface="Microsoft YaHei" panose="020B0503020204020204" pitchFamily="34" charset="-122"/>
                <a:ea typeface="Microsoft YaHei" panose="020B0503020204020204" pitchFamily="34" charset="-122"/>
              </a:rPr>
              <a:t>混合云、服务治理、</a:t>
            </a:r>
            <a:r>
              <a:rPr lang="zh-CN" altLang="en-US" sz="1450" spc="110" dirty="0">
                <a:latin typeface="Microsoft YaHei" panose="020B0503020204020204" pitchFamily="34" charset="-122"/>
                <a:ea typeface="Microsoft YaHei" panose="020B0503020204020204" pitchFamily="34" charset="-122"/>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40890"/>
          </a:xfrm>
          <a:prstGeom prst="rect">
            <a:avLst/>
          </a:prstGeom>
          <a:noFill/>
        </p:spPr>
        <p:txBody>
          <a:bodyPr wrap="square" lIns="0" tIns="0" rIns="0" bIns="0" rtlCol="0">
            <a:spAutoFit/>
          </a:bodyPr>
          <a:lstStyle/>
          <a:p>
            <a:pPr marL="0">
              <a:lnSpc>
                <a:spcPct val="110000"/>
              </a:lnSpc>
            </a:pPr>
            <a:r>
              <a:rPr lang="zh-CN" altLang="en-US" sz="2800" spc="10" dirty="0">
                <a:latin typeface="Microsoft YaHei" panose="020B0503020204020204" pitchFamily="34" charset="-122"/>
                <a:ea typeface="Microsoft YaHei" panose="020B0503020204020204" pitchFamily="34" charset="-122"/>
              </a:rPr>
              <a:t>云原生操</a:t>
            </a:r>
            <a:r>
              <a:rPr lang="zh-CN" altLang="en-US" sz="2800" dirty="0">
                <a:latin typeface="Microsoft YaHei" panose="020B0503020204020204" pitchFamily="34" charset="-122"/>
                <a:ea typeface="Microsoft YaHei" panose="020B0503020204020204" pitchFamily="34" charset="-122"/>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Microsoft YaHei" panose="020B0503020204020204" pitchFamily="34" charset="-122"/>
                <a:ea typeface="Microsoft YaHei" panose="020B0503020204020204" pitchFamily="34" charset="-122"/>
              </a:rPr>
              <a:t>Kubernetes</a:t>
            </a:r>
            <a:r>
              <a:rPr lang="zh-CN" altLang="en-US" sz="2800" spc="114" dirty="0">
                <a:latin typeface="Microsoft YaHei" panose="020B0503020204020204" pitchFamily="34" charset="-122"/>
                <a:ea typeface="Microsoft YaHei" panose="020B0503020204020204" pitchFamily="34" charset="-122"/>
              </a:rPr>
              <a:t>已</a:t>
            </a:r>
            <a:r>
              <a:rPr lang="zh-CN" altLang="en-US" sz="2800" spc="110" dirty="0">
                <a:latin typeface="Microsoft YaHei" panose="020B0503020204020204" pitchFamily="34" charset="-122"/>
                <a:ea typeface="Microsoft YaHei" panose="020B0503020204020204" pitchFamily="34" charset="-122"/>
              </a:rPr>
              <a:t>成为企业云原生基础设施</a:t>
            </a:r>
          </a:p>
          <a:p>
            <a:pPr>
              <a:lnSpc>
                <a:spcPts val="1000"/>
              </a:lnSpc>
            </a:pPr>
            <a:endParaRPr lang="en-US" dirty="0"/>
          </a:p>
          <a:p>
            <a:pPr marL="0" indent="664463">
              <a:lnSpc>
                <a:spcPct val="110000"/>
              </a:lnSpc>
            </a:pPr>
            <a:r>
              <a:rPr lang="zh-CN" altLang="en-US" sz="2000" spc="-5" dirty="0">
                <a:latin typeface="Microsoft YaHei" panose="020B0503020204020204" pitchFamily="34" charset="-122"/>
                <a:ea typeface="Microsoft YaHei" panose="020B0503020204020204" pitchFamily="34" charset="-122"/>
              </a:rPr>
              <a:t>从无</a:t>
            </a:r>
            <a:r>
              <a:rPr lang="zh-CN" altLang="en-US" sz="2000" dirty="0">
                <a:latin typeface="Microsoft YaHei" panose="020B0503020204020204" pitchFamily="34" charset="-122"/>
                <a:ea typeface="Microsoft YaHei" panose="020B0503020204020204" pitchFamily="34" charset="-122"/>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894" y="8368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cs typeface="+mn-ea"/>
                <a:sym typeface="+mn-lt"/>
              </a:rPr>
              <a:t>TKE </a:t>
            </a:r>
            <a:r>
              <a:rPr lang="zh-CN" altLang="en-US" sz="2800" dirty="0">
                <a:latin typeface="Microsoft YaHei" panose="020B0503020204020204" pitchFamily="34" charset="-122"/>
                <a:ea typeface="Microsoft YaHei" panose="020B0503020204020204" pitchFamily="34" charset="-122"/>
                <a:cs typeface="+mn-ea"/>
                <a:sym typeface="+mn-lt"/>
              </a:rPr>
              <a:t>是什么 </a:t>
            </a:r>
            <a:r>
              <a:rPr lang="en-US" altLang="zh-CN" sz="2800" dirty="0">
                <a:latin typeface="Microsoft YaHei" panose="020B0503020204020204" pitchFamily="34" charset="-122"/>
                <a:ea typeface="Microsoft YaHei" panose="020B0503020204020204" pitchFamily="34" charset="-122"/>
                <a:cs typeface="+mn-ea"/>
                <a:sym typeface="+mn-lt"/>
              </a:rPr>
              <a:t>—— </a:t>
            </a:r>
            <a:r>
              <a:rPr lang="zh-CN" altLang="en-US" sz="2800" dirty="0">
                <a:latin typeface="Microsoft YaHei" panose="020B0503020204020204" pitchFamily="34" charset="-122"/>
                <a:ea typeface="Microsoft YaHei" panose="020B0503020204020204" pitchFamily="34" charset="-122"/>
                <a:cs typeface="+mn-ea"/>
                <a:sym typeface="+mn-lt"/>
              </a:rPr>
              <a:t>一站式 </a:t>
            </a:r>
            <a:r>
              <a:rPr lang="en-US" altLang="zh-CN" sz="2800" dirty="0">
                <a:latin typeface="Microsoft YaHei" panose="020B0503020204020204" pitchFamily="34" charset="-122"/>
                <a:ea typeface="Microsoft YaHei" panose="020B0503020204020204" pitchFamily="34" charset="-122"/>
                <a:cs typeface="+mn-ea"/>
                <a:sym typeface="+mn-lt"/>
              </a:rPr>
              <a:t>PaaS </a:t>
            </a:r>
            <a:r>
              <a:rPr lang="zh-CN" altLang="en-US" sz="2800" dirty="0">
                <a:latin typeface="Microsoft YaHei" panose="020B0503020204020204" pitchFamily="34" charset="-122"/>
                <a:ea typeface="Microsoft YaHei" panose="020B0503020204020204" pitchFamily="34" charset="-122"/>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333652" y="108657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icrosoft YaHei" panose="020B0503020204020204" pitchFamily="34" charset="-122"/>
                <a:ea typeface="Microsoft YaHei" panose="020B0503020204020204" pitchFamily="34" charset="-122"/>
                <a:cs typeface="+mn-ea"/>
                <a:sym typeface="+mn-lt"/>
              </a:rPr>
              <a:t>TKE</a:t>
            </a:r>
            <a:r>
              <a:rPr lang="zh-CN" altLang="en-US" sz="1200" dirty="0">
                <a:latin typeface="Microsoft YaHei" panose="020B0503020204020204" pitchFamily="34" charset="-122"/>
                <a:ea typeface="Microsoft YaHei" panose="020B0503020204020204" pitchFamily="34" charset="-122"/>
                <a:cs typeface="+mn-ea"/>
                <a:sym typeface="+mn-lt"/>
              </a:rPr>
              <a:t>（</a:t>
            </a:r>
            <a:r>
              <a:rPr lang="en-US" altLang="zh-CN" sz="1200" b="1" dirty="0" err="1">
                <a:latin typeface="Microsoft YaHei" panose="020B0503020204020204" pitchFamily="34" charset="-122"/>
                <a:ea typeface="Microsoft YaHei" panose="020B0503020204020204" pitchFamily="34" charset="-122"/>
                <a:cs typeface="+mn-ea"/>
                <a:sym typeface="+mn-lt"/>
              </a:rPr>
              <a:t>Tencent</a:t>
            </a:r>
            <a:r>
              <a:rPr lang="en-US" altLang="zh-CN" sz="1200" b="1" dirty="0">
                <a:latin typeface="Microsoft YaHei" panose="020B0503020204020204" pitchFamily="34" charset="-122"/>
                <a:ea typeface="Microsoft YaHei" panose="020B0503020204020204" pitchFamily="34" charset="-122"/>
                <a:cs typeface="+mn-ea"/>
                <a:sym typeface="+mn-lt"/>
              </a:rPr>
              <a:t> Kubernetes Engine</a:t>
            </a:r>
            <a:r>
              <a:rPr lang="zh-CN" altLang="en-US" sz="1200" dirty="0">
                <a:latin typeface="Microsoft YaHei" panose="020B0503020204020204" pitchFamily="34" charset="-122"/>
                <a:ea typeface="Microsoft YaHei" panose="020B0503020204020204" pitchFamily="34" charset="-122"/>
                <a:cs typeface="+mn-ea"/>
                <a:sym typeface="+mn-lt"/>
              </a:rPr>
              <a:t>）是腾讯云提供的基于 </a:t>
            </a:r>
            <a:r>
              <a:rPr lang="en-US" altLang="zh-CN" sz="1200" dirty="0">
                <a:latin typeface="Microsoft YaHei" panose="020B0503020204020204" pitchFamily="34" charset="-122"/>
                <a:ea typeface="Microsoft YaHei" panose="020B0503020204020204" pitchFamily="34" charset="-122"/>
                <a:cs typeface="+mn-ea"/>
                <a:sym typeface="+mn-lt"/>
              </a:rPr>
              <a:t>Kubernetes</a:t>
            </a:r>
            <a:r>
              <a:rPr lang="zh-CN" altLang="en-US" sz="1200" dirty="0">
                <a:latin typeface="Microsoft YaHei" panose="020B0503020204020204" pitchFamily="34" charset="-122"/>
                <a:ea typeface="Microsoft YaHei" panose="020B0503020204020204" pitchFamily="34" charset="-122"/>
                <a:cs typeface="+mn-ea"/>
                <a:sym typeface="+mn-lt"/>
              </a:rPr>
              <a:t>，不依赖任何 </a:t>
            </a:r>
            <a:r>
              <a:rPr lang="en-US" altLang="zh-CN" sz="1200" dirty="0">
                <a:latin typeface="Microsoft YaHei" panose="020B0503020204020204" pitchFamily="34" charset="-122"/>
                <a:ea typeface="Microsoft YaHei" panose="020B0503020204020204" pitchFamily="34" charset="-122"/>
                <a:cs typeface="+mn-ea"/>
                <a:sym typeface="+mn-lt"/>
              </a:rPr>
              <a:t>IaaS </a:t>
            </a:r>
            <a:r>
              <a:rPr lang="zh-CN" altLang="en-US" sz="1200" dirty="0">
                <a:latin typeface="Microsoft YaHei" panose="020B0503020204020204" pitchFamily="34" charset="-122"/>
                <a:ea typeface="Microsoft YaHei" panose="020B0503020204020204" pitchFamily="34" charset="-122"/>
                <a:cs typeface="+mn-ea"/>
                <a:sym typeface="+mn-lt"/>
              </a:rPr>
              <a:t>层的一站式云原生 </a:t>
            </a:r>
            <a:r>
              <a:rPr lang="en-US" altLang="zh-CN" sz="1200" dirty="0">
                <a:latin typeface="Microsoft YaHei" panose="020B0503020204020204" pitchFamily="34" charset="-122"/>
                <a:ea typeface="Microsoft YaHei" panose="020B0503020204020204" pitchFamily="34" charset="-122"/>
                <a:cs typeface="+mn-ea"/>
                <a:sym typeface="+mn-lt"/>
              </a:rPr>
              <a:t>PaaS </a:t>
            </a:r>
            <a:r>
              <a:rPr lang="zh-CN" altLang="en-US" sz="1200" dirty="0">
                <a:latin typeface="Microsoft YaHei" panose="020B0503020204020204" pitchFamily="34" charset="-122"/>
                <a:ea typeface="Microsoft YaHei" panose="020B0503020204020204" pitchFamily="34" charset="-122"/>
                <a:cs typeface="+mn-ea"/>
                <a:sym typeface="+mn-lt"/>
              </a:rPr>
              <a:t>服务平台。为用户提供集成了容器集群调度、</a:t>
            </a:r>
            <a:r>
              <a:rPr lang="en-US" altLang="zh-CN" sz="1200" dirty="0">
                <a:latin typeface="Microsoft YaHei" panose="020B0503020204020204" pitchFamily="34" charset="-122"/>
                <a:ea typeface="Microsoft YaHei" panose="020B0503020204020204" pitchFamily="34" charset="-122"/>
                <a:cs typeface="+mn-ea"/>
                <a:sym typeface="+mn-lt"/>
              </a:rPr>
              <a:t>Helm </a:t>
            </a:r>
            <a:r>
              <a:rPr lang="zh-CN" altLang="en-US" sz="1200" dirty="0">
                <a:latin typeface="Microsoft YaHei" panose="020B0503020204020204" pitchFamily="34" charset="-122"/>
                <a:ea typeface="Microsoft YaHei" panose="020B0503020204020204" pitchFamily="34" charset="-122"/>
                <a:cs typeface="+mn-ea"/>
                <a:sym typeface="+mn-lt"/>
              </a:rPr>
              <a:t>应用编排、</a:t>
            </a:r>
            <a:r>
              <a:rPr lang="en-US" altLang="zh-CN" sz="1200" dirty="0">
                <a:latin typeface="Microsoft YaHei" panose="020B0503020204020204" pitchFamily="34" charset="-122"/>
                <a:ea typeface="Microsoft YaHei" panose="020B0503020204020204" pitchFamily="34" charset="-122"/>
                <a:cs typeface="+mn-ea"/>
                <a:sym typeface="+mn-lt"/>
              </a:rPr>
              <a:t>Docker </a:t>
            </a:r>
            <a:r>
              <a:rPr lang="zh-CN" altLang="en-US" sz="1200" dirty="0">
                <a:latin typeface="Microsoft YaHei" panose="020B0503020204020204" pitchFamily="34" charset="-122"/>
                <a:ea typeface="Microsoft YaHei" panose="020B0503020204020204" pitchFamily="34" charset="-122"/>
                <a:cs typeface="+mn-ea"/>
                <a:sym typeface="+mn-lt"/>
              </a:rPr>
              <a:t>镜像管理、</a:t>
            </a:r>
            <a:r>
              <a:rPr lang="en-US" altLang="zh-CN" sz="1200" dirty="0" err="1">
                <a:latin typeface="Microsoft YaHei" panose="020B0503020204020204" pitchFamily="34" charset="-122"/>
                <a:ea typeface="Microsoft YaHei" panose="020B0503020204020204" pitchFamily="34" charset="-122"/>
                <a:cs typeface="+mn-ea"/>
                <a:sym typeface="+mn-lt"/>
              </a:rPr>
              <a:t>Istio</a:t>
            </a:r>
            <a:r>
              <a:rPr lang="zh-CN" altLang="en-US" sz="1200" dirty="0">
                <a:latin typeface="Microsoft YaHei" panose="020B0503020204020204" pitchFamily="34" charset="-122"/>
                <a:ea typeface="Microsoft YaHei" panose="020B0503020204020204" pitchFamily="34" charset="-122"/>
                <a:cs typeface="+mn-ea"/>
                <a:sym typeface="+mn-lt"/>
              </a:rPr>
              <a:t>服务治理、自动化</a:t>
            </a:r>
            <a:r>
              <a:rPr lang="en-US" altLang="zh-CN" sz="1200" dirty="0">
                <a:latin typeface="Microsoft YaHei" panose="020B0503020204020204" pitchFamily="34" charset="-122"/>
                <a:ea typeface="Microsoft YaHei" panose="020B0503020204020204" pitchFamily="34" charset="-122"/>
                <a:cs typeface="+mn-ea"/>
                <a:sym typeface="+mn-lt"/>
              </a:rPr>
              <a:t>DevOps</a:t>
            </a:r>
            <a:r>
              <a:rPr lang="zh-CN" altLang="en-US" sz="1200" dirty="0">
                <a:latin typeface="Microsoft YaHei" panose="020B0503020204020204" pitchFamily="34" charset="-122"/>
                <a:ea typeface="Microsoft YaHei" panose="020B0503020204020204" pitchFamily="34" charset="-122"/>
                <a:cs typeface="+mn-ea"/>
                <a:sym typeface="+mn-lt"/>
              </a:rPr>
              <a:t>以及全套监控运维体系的企业级服务。</a:t>
            </a:r>
            <a:endParaRPr lang="en-US" altLang="zh-CN" sz="1200" dirty="0">
              <a:latin typeface="Microsoft YaHei" panose="020B0503020204020204" pitchFamily="34" charset="-122"/>
              <a:ea typeface="Microsoft YaHei" panose="020B0503020204020204" pitchFamily="34" charset="-122"/>
              <a:cs typeface="+mn-ea"/>
              <a:sym typeface="+mn-lt"/>
            </a:endParaRPr>
          </a:p>
        </p:txBody>
      </p:sp>
      <p:grpSp>
        <p:nvGrpSpPr>
          <p:cNvPr id="38" name="组合 37"/>
          <p:cNvGrpSpPr/>
          <p:nvPr/>
        </p:nvGrpSpPr>
        <p:grpSpPr>
          <a:xfrm>
            <a:off x="1083645" y="1898661"/>
            <a:ext cx="6698248" cy="2378903"/>
            <a:chOff x="1499167" y="2734748"/>
            <a:chExt cx="8930996" cy="317187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1870"/>
              <a:chOff x="3349890" y="2734748"/>
              <a:chExt cx="7080273" cy="317187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1524272" cy="36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icrosoft YaHei" panose="020B0503020204020204" pitchFamily="34" charset="-122"/>
                    <a:ea typeface="Microsoft YaHei" panose="020B0503020204020204" pitchFamily="34" charset="-122"/>
                    <a:cs typeface="+mn-ea"/>
                    <a:sym typeface="+mn-lt"/>
                  </a:rPr>
                  <a:t>IaaS </a:t>
                </a:r>
                <a:r>
                  <a:rPr lang="zh-CN" altLang="en-US" sz="900" dirty="0">
                    <a:latin typeface="Microsoft YaHei" panose="020B0503020204020204" pitchFamily="34" charset="-122"/>
                    <a:ea typeface="Microsoft YaHei" panose="020B0503020204020204" pitchFamily="34" charset="-122"/>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28</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214086" y="181817"/>
            <a:ext cx="77107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25" dirty="0">
                <a:solidFill>
                  <a:srgbClr val="00B0F0"/>
                </a:solidFill>
                <a:latin typeface="Microsoft YaHei" panose="020B0503020204020204" pitchFamily="34" charset="-122"/>
                <a:ea typeface="Microsoft YaHei" panose="020B0503020204020204" pitchFamily="34" charset="-122"/>
              </a:rPr>
              <a:t> </a:t>
            </a:r>
            <a:r>
              <a:rPr sz="2800" spc="20" dirty="0">
                <a:solidFill>
                  <a:srgbClr val="00B0F0"/>
                </a:solidFill>
                <a:latin typeface="Microsoft YaHei" panose="020B0503020204020204" pitchFamily="34" charset="-122"/>
                <a:ea typeface="Microsoft YaHei" panose="020B0503020204020204" pitchFamily="34" charset="-122"/>
              </a:rPr>
              <a:t>Kubernetes</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1" name="object 37">
            <a:extLst>
              <a:ext uri="{FF2B5EF4-FFF2-40B4-BE49-F238E27FC236}">
                <a16:creationId xmlns:a16="http://schemas.microsoft.com/office/drawing/2014/main" id="{B7E8B09F-473C-4D31-B275-88136019CF35}"/>
              </a:ext>
            </a:extLst>
          </p:cNvPr>
          <p:cNvSpPr/>
          <p:nvPr/>
        </p:nvSpPr>
        <p:spPr>
          <a:xfrm>
            <a:off x="5727588" y="3751485"/>
            <a:ext cx="544199" cy="52799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516234"/>
            <a:ext cx="3259476" cy="421137"/>
          </a:xfrm>
        </p:spPr>
        <p:txBody>
          <a:bodyPr>
            <a:normAutofit/>
          </a:bodyPr>
          <a:lstStyle/>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13960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腾讯云</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2908569"/>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B4D2D3F-3765-5747-8FDD-497851FFC445}"/>
              </a:ext>
            </a:extLst>
          </p:cNvPr>
          <p:cNvSpPr txBox="1"/>
          <p:nvPr/>
        </p:nvSpPr>
        <p:spPr>
          <a:xfrm>
            <a:off x="298160" y="562995"/>
            <a:ext cx="2755784" cy="523220"/>
          </a:xfrm>
          <a:prstGeom prst="rect">
            <a:avLst/>
          </a:prstGeom>
          <a:noFill/>
        </p:spPr>
        <p:txBody>
          <a:bodyPr wrap="square" rtlCol="0">
            <a:spAutoFit/>
          </a:bodyPr>
          <a:lstStyle/>
          <a:p>
            <a:r>
              <a:rPr lang="en-US" altLang="zh-CN" sz="2800" dirty="0">
                <a:latin typeface="Microsoft YaHei" panose="020B0503020204020204" pitchFamily="34" charset="-122"/>
                <a:ea typeface="Microsoft YaHei" panose="020B0503020204020204" pitchFamily="34" charset="-122"/>
              </a:rPr>
              <a:t>Agenda</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276002" y="203083"/>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lang="en-US" altLang="zh-CN" sz="2800" spc="20" dirty="0">
                <a:solidFill>
                  <a:srgbClr val="00B0F0"/>
                </a:solidFill>
                <a:latin typeface="Microsoft YaHei" panose="020B0503020204020204" pitchFamily="34" charset="-122"/>
                <a:ea typeface="Microsoft YaHei" panose="020B0503020204020204" pitchFamily="34" charset="-122"/>
              </a:rPr>
              <a:t>TKE</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3178156"/>
            <a:ext cx="612155" cy="607218"/>
          </a:xfrm>
          <a:prstGeom prst="rect">
            <a:avLst/>
          </a:prstGeom>
        </p:spPr>
      </p:pic>
      <p:sp>
        <p:nvSpPr>
          <p:cNvPr id="8" name="object 8"/>
          <p:cNvSpPr/>
          <p:nvPr/>
        </p:nvSpPr>
        <p:spPr>
          <a:xfrm>
            <a:off x="3351521" y="1268025"/>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268025"/>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1132653"/>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1132653"/>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972501"/>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764268"/>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1132801"/>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1132801"/>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764268"/>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786099"/>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288931"/>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599698"/>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599698"/>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288931"/>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786099"/>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619237"/>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323894"/>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696195"/>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351944"/>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740170"/>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295019"/>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688069"/>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4001545"/>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657295"/>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3066795"/>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3024045"/>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945175"/>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995975"/>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847622"/>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898422"/>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3095536"/>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3146336"/>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2088762"/>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2130544"/>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7789"/>
            <a:ext cx="72539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60" dirty="0">
                <a:solidFill>
                  <a:srgbClr val="00B0F0"/>
                </a:solidFill>
                <a:latin typeface="Microsoft YaHei" panose="020B0503020204020204" pitchFamily="34" charset="-122"/>
                <a:ea typeface="Microsoft YaHei" panose="020B0503020204020204" pitchFamily="34" charset="-122"/>
              </a:rPr>
              <a:t>Istio</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75" dirty="0">
                <a:solidFill>
                  <a:srgbClr val="00B0F0"/>
                </a:solidFill>
                <a:latin typeface="Microsoft YaHei" panose="020B0503020204020204" pitchFamily="34" charset="-122"/>
                <a:ea typeface="Microsoft YaHei" panose="020B0503020204020204" pitchFamily="34" charset="-122"/>
              </a:rPr>
              <a:t>3.0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1092876"/>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3074076"/>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931076"/>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1061222"/>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531332"/>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2073584"/>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474722"/>
            <a:ext cx="612155" cy="607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32611" y="260305"/>
            <a:ext cx="444500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latin typeface="Microsoft YaHei" panose="020B0503020204020204" pitchFamily="34" charset="-122"/>
                <a:ea typeface="Microsoft YaHei" panose="020B0503020204020204" pitchFamily="34" charset="-122"/>
              </a:rPr>
              <a:t>微服务演进</a:t>
            </a:r>
            <a:endParaRPr sz="2800" spc="-80" dirty="0">
              <a:latin typeface="Microsoft YaHei" panose="020B0503020204020204" pitchFamily="34" charset="-122"/>
              <a:ea typeface="Microsoft YaHei" panose="020B0503020204020204" pitchFamily="34" charset="-122"/>
            </a:endParaRPr>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69" y="4203518"/>
            <a:ext cx="633423" cy="166712"/>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a:t>
            </a:r>
            <a:r>
              <a:rPr lang="zh-CN" altLang="en-US" sz="1000" b="1" spc="-10" dirty="0">
                <a:solidFill>
                  <a:srgbClr val="666666"/>
                </a:solidFill>
                <a:latin typeface="Arial"/>
                <a:cs typeface="Arial"/>
              </a:rPr>
              <a:t>  </a:t>
            </a:r>
            <a:r>
              <a:rPr sz="1000" b="1" spc="-10" dirty="0">
                <a:solidFill>
                  <a:srgbClr val="666666"/>
                </a:solidFill>
                <a:latin typeface="Arial"/>
                <a:cs typeface="Arial"/>
              </a:rPr>
              <a:t>2014</a:t>
            </a:r>
            <a:endParaRPr sz="1000" dirty="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352442" y="308942"/>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服务网格架构</a:t>
            </a:r>
            <a:endParaRPr sz="2800" spc="-114" dirty="0">
              <a:latin typeface="Microsoft YaHei" panose="020B0503020204020204" pitchFamily="34" charset="-122"/>
              <a:ea typeface="Microsoft YaHei" panose="020B0503020204020204" pitchFamily="34" charset="-122"/>
            </a:endParaRPr>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333375" y="10084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rPr>
              <a:t>TKE Mesh</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503459" y="324436"/>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954864" y="1567865"/>
            <a:ext cx="6769911" cy="1705403"/>
          </a:xfrm>
          <a:prstGeom prst="rect">
            <a:avLst/>
          </a:prstGeom>
        </p:spPr>
        <p:txBody>
          <a:bodyPr wrap="square">
            <a:spAutoFit/>
          </a:bodyPr>
          <a:lstStyle/>
          <a:p>
            <a:pPr>
              <a:lnSpc>
                <a:spcPct val="150000"/>
              </a:lnSpc>
              <a:spcBef>
                <a:spcPts val="750"/>
              </a:spcBef>
              <a:spcAft>
                <a:spcPts val="750"/>
              </a:spcAft>
            </a:pP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Serverless</a:t>
            </a: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、微信开发、小程序等，助力开发者升级成功。</a:t>
            </a:r>
            <a:endParaRPr lang="zh-CN" altLang="zh-CN" sz="18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311499" y="1357959"/>
            <a:ext cx="824174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从</a:t>
            </a:r>
            <a:r>
              <a:rPr lang="en-US" altLang="zh-CN" sz="1800" dirty="0">
                <a:solidFill>
                  <a:srgbClr val="4285F4"/>
                </a:solidFill>
                <a:latin typeface="Microsoft YaHei" panose="020B0503020204020204" pitchFamily="34" charset="-122"/>
                <a:ea typeface="Microsoft YaHei" panose="020B0503020204020204" pitchFamily="34" charset="-122"/>
              </a:rPr>
              <a:t>Function</a:t>
            </a:r>
            <a:r>
              <a:rPr lang="zh-CN" altLang="en-US" sz="1800" dirty="0">
                <a:solidFill>
                  <a:srgbClr val="4285F4"/>
                </a:solidFill>
                <a:latin typeface="Microsoft YaHei" panose="020B0503020204020204" pitchFamily="34" charset="-122"/>
                <a:ea typeface="Microsoft YaHei" panose="020B0503020204020204" pitchFamily="34" charset="-122"/>
              </a:rPr>
              <a:t>到</a:t>
            </a:r>
            <a:r>
              <a:rPr lang="en-US" altLang="zh-CN" sz="1800" dirty="0">
                <a:solidFill>
                  <a:srgbClr val="4285F4"/>
                </a:solidFill>
                <a:latin typeface="Microsoft YaHei" panose="020B0503020204020204" pitchFamily="34" charset="-122"/>
                <a:ea typeface="Microsoft YaHei" panose="020B0503020204020204" pitchFamily="34" charset="-122"/>
              </a:rPr>
              <a:t>Service</a:t>
            </a:r>
            <a:r>
              <a:rPr lang="zh-CN" altLang="en-US" sz="1800" dirty="0">
                <a:solidFill>
                  <a:srgbClr val="4285F4"/>
                </a:solidFill>
                <a:latin typeface="Microsoft YaHei" panose="020B0503020204020204" pitchFamily="34" charset="-122"/>
                <a:ea typeface="Microsoft YaHei" panose="020B0503020204020204" pitchFamily="34" charset="-122"/>
              </a:rPr>
              <a:t>：面向过程</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面向对象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面向接口</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面向组件</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面向服务</a:t>
            </a:r>
            <a:endParaRPr lang="en-US" altLang="zh-CN"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E8A11F8-54BE-4FCB-BC48-3B7AAF2496EB}"/>
              </a:ext>
            </a:extLst>
          </p:cNvPr>
          <p:cNvSpPr/>
          <p:nvPr/>
        </p:nvSpPr>
        <p:spPr>
          <a:xfrm>
            <a:off x="311499" y="2005706"/>
            <a:ext cx="485575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微服务：</a:t>
            </a:r>
            <a:r>
              <a:rPr lang="en-US" altLang="zh-CN" sz="1800" dirty="0">
                <a:solidFill>
                  <a:srgbClr val="4285F4"/>
                </a:solidFill>
                <a:latin typeface="Microsoft YaHei" panose="020B0503020204020204" pitchFamily="34" charset="-122"/>
                <a:ea typeface="Microsoft YaHei" panose="020B0503020204020204" pitchFamily="34" charset="-122"/>
              </a:rPr>
              <a:t>SOA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亚马逊的分布式系统</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6</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条原则</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5C14566-F9AE-432F-87CD-B2D9B0CA7EAE}"/>
              </a:ext>
            </a:extLst>
          </p:cNvPr>
          <p:cNvSpPr/>
          <p:nvPr/>
        </p:nvSpPr>
        <p:spPr>
          <a:xfrm>
            <a:off x="311499" y="2727039"/>
            <a:ext cx="3456395"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云时代： 移动互联网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云计算</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73D814A-F17C-432C-AED6-DD7F94EEAB25}"/>
              </a:ext>
            </a:extLst>
          </p:cNvPr>
          <p:cNvSpPr/>
          <p:nvPr/>
        </p:nvSpPr>
        <p:spPr>
          <a:xfrm>
            <a:off x="311499" y="3448372"/>
            <a:ext cx="7556198" cy="369332"/>
          </a:xfrm>
          <a:prstGeom prst="rect">
            <a:avLst/>
          </a:prstGeom>
        </p:spPr>
        <p:txBody>
          <a:bodyPr wrap="squar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云原生应用： 微服务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云原生应用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Serverless</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464" y="1032253"/>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3300985" y="4243908"/>
            <a:ext cx="3046924" cy="307777"/>
          </a:xfrm>
          <a:prstGeom prst="rect">
            <a:avLst/>
          </a:prstGeom>
        </p:spPr>
        <p:txBody>
          <a:bodyPr wrap="none">
            <a:spAutoFit/>
          </a:bodyPr>
          <a:lstStyle/>
          <a:p>
            <a:r>
              <a:rPr lang="en-US" altLang="zh-CN" sz="1400" dirty="0">
                <a:latin typeface="Microsoft YaHei" panose="020B0503020204020204" pitchFamily="34" charset="-122"/>
                <a:ea typeface="Microsoft YaHei" panose="020B0503020204020204" pitchFamily="34" charset="-122"/>
                <a:hlinkClick r:id="rId4"/>
              </a:rPr>
              <a:t>https://pivotal.io/cn/cloud-native</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628649" y="218317"/>
            <a:ext cx="7886699" cy="69951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zh-CN" altLang="en-US" sz="2800" kern="1200" dirty="0">
                <a:solidFill>
                  <a:schemeClr val="tx1"/>
                </a:solidFill>
                <a:latin typeface="+mj-lt"/>
                <a:ea typeface="+mj-ea"/>
                <a:cs typeface="+mj-cs"/>
              </a:rPr>
              <a:t>云原生以应用为中心</a:t>
            </a:r>
          </a:p>
        </p:txBody>
      </p:sp>
      <p:sp>
        <p:nvSpPr>
          <p:cNvPr id="16" name="Rectangle 13">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24704" y="-4524704"/>
            <a:ext cx="94593" cy="9144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3468" y="1397850"/>
            <a:ext cx="6797062" cy="33305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7395176-EDEB-47D9-B72B-AE52AA22706D}"/>
              </a:ext>
            </a:extLst>
          </p:cNvPr>
          <p:cNvSpPr/>
          <p:nvPr/>
        </p:nvSpPr>
        <p:spPr>
          <a:xfrm>
            <a:off x="1111645" y="1135331"/>
            <a:ext cx="3185487" cy="369332"/>
          </a:xfrm>
          <a:prstGeom prst="rect">
            <a:avLst/>
          </a:prstGeom>
        </p:spPr>
        <p:txBody>
          <a:bodyPr wrap="none">
            <a:spAutoFit/>
          </a:bodyPr>
          <a:lstStyle/>
          <a:p>
            <a:pPr>
              <a:spcAft>
                <a:spcPts val="600"/>
              </a:spcAft>
            </a:pPr>
            <a:r>
              <a:rPr lang="zh-CN" altLang="zh-CN" sz="1800" dirty="0">
                <a:solidFill>
                  <a:srgbClr val="4285F4"/>
                </a:solidFill>
                <a:latin typeface="Microsoft YaHei" panose="020B0503020204020204" pitchFamily="34" charset="-122"/>
                <a:ea typeface="Microsoft YaHei" panose="020B0503020204020204" pitchFamily="34" charset="-122"/>
              </a:rPr>
              <a:t>应用基础设施能力的</a:t>
            </a:r>
            <a:r>
              <a:rPr lang="en-US" altLang="zh-CN" sz="1800" dirty="0">
                <a:solidFill>
                  <a:srgbClr val="4285F4"/>
                </a:solidFill>
                <a:latin typeface="Microsoft YaHei" panose="020B0503020204020204" pitchFamily="34" charset="-122"/>
                <a:ea typeface="Microsoft YaHei" panose="020B0503020204020204" pitchFamily="34" charset="-122"/>
              </a:rPr>
              <a:t>“</a:t>
            </a:r>
            <a:r>
              <a:rPr lang="zh-CN" altLang="zh-CN" sz="1800" dirty="0">
                <a:solidFill>
                  <a:srgbClr val="4285F4"/>
                </a:solidFill>
                <a:latin typeface="Microsoft YaHei" panose="020B0503020204020204" pitchFamily="34" charset="-122"/>
                <a:ea typeface="Microsoft YaHei" panose="020B0503020204020204" pitchFamily="34" charset="-122"/>
              </a:rPr>
              <a:t>下沉</a:t>
            </a:r>
            <a:r>
              <a:rPr lang="en-US" altLang="zh-CN" sz="1800" dirty="0">
                <a:solidFill>
                  <a:srgbClr val="4285F4"/>
                </a:solidFill>
                <a:latin typeface="Microsoft YaHei" panose="020B0503020204020204" pitchFamily="34" charset="-122"/>
                <a:ea typeface="Microsoft YaHei" panose="020B0503020204020204" pitchFamily="34" charset="-122"/>
              </a:rPr>
              <a:t>”</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5493812" cy="369332"/>
          </a:xfrm>
          <a:prstGeom prst="rect">
            <a:avLst/>
          </a:prstGeom>
        </p:spPr>
        <p:txBody>
          <a:bodyPr wrap="none">
            <a:spAutoFit/>
          </a:bodyPr>
          <a:lstStyle/>
          <a:p>
            <a:pPr>
              <a:spcAft>
                <a:spcPts val="600"/>
              </a:spcAft>
            </a:pPr>
            <a:r>
              <a:rPr lang="zh-CN" altLang="zh-CN" sz="1800">
                <a:solidFill>
                  <a:srgbClr val="4285F4"/>
                </a:solidFill>
                <a:latin typeface="Microsoft YaHei" panose="020B0503020204020204" pitchFamily="34" charset="-122"/>
                <a:ea typeface="Microsoft YaHei" panose="020B0503020204020204" pitchFamily="34" charset="-122"/>
              </a:rPr>
              <a:t>以云为中心、以开源社区为依托的现代基础设施体系</a:t>
            </a:r>
            <a:endParaRPr lang="zh-CN" altLang="en-US" sz="1800">
              <a:solidFill>
                <a:srgbClr val="4285F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291133" y="325085"/>
            <a:ext cx="8518090" cy="440890"/>
          </a:xfrm>
          <a:prstGeom prst="rect">
            <a:avLst/>
          </a:prstGeom>
          <a:noFill/>
        </p:spPr>
        <p:txBody>
          <a:bodyPr wrap="square" lIns="0" tIns="0" rIns="0" bIns="0" rtlCol="0">
            <a:spAutoFit/>
          </a:bodyPr>
          <a:lstStyle/>
          <a:p>
            <a:pPr>
              <a:lnSpc>
                <a:spcPct val="110000"/>
              </a:lnSpc>
            </a:pPr>
            <a:r>
              <a:rPr lang="zh-CN" altLang="en-US" sz="2800" dirty="0">
                <a:solidFill>
                  <a:srgbClr val="00B0F0"/>
                </a:solidFill>
                <a:latin typeface="Microsoft YaHei" panose="020B0503020204020204" pitchFamily="34" charset="-122"/>
                <a:ea typeface="Microsoft YaHei" panose="020B0503020204020204" pitchFamily="34" charset="-122"/>
              </a:rPr>
              <a:t>云原生正在重塑整个软件生命周期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2366</Words>
  <Application>Microsoft Office PowerPoint</Application>
  <PresentationFormat>全屏显示(16:9)</PresentationFormat>
  <Paragraphs>508</Paragraphs>
  <Slides>35</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Helvetica Light</vt:lpstr>
      <vt:lpstr>Microsoft YaHei Light</vt:lpstr>
      <vt:lpstr>等线</vt:lpstr>
      <vt:lpstr>宋体</vt:lpstr>
      <vt:lpstr>微软雅黑</vt:lpstr>
      <vt:lpstr>微软雅黑</vt:lpstr>
      <vt:lpstr>Arial</vt:lpstr>
      <vt:lpstr>Calibri</vt:lpstr>
      <vt:lpstr>Calibri Light</vt:lpstr>
      <vt:lpstr>Segoe UI</vt:lpstr>
      <vt:lpstr>Segoe UI Semibold</vt:lpstr>
      <vt:lpstr>Segoe UI Semilight</vt:lpstr>
      <vt:lpstr>Times New Roman</vt:lpstr>
      <vt:lpstr>Wingdings</vt:lpstr>
      <vt:lpstr>Office 主题​​</vt:lpstr>
      <vt:lpstr>PowerPoint 演示文稿</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Netflix OSS 有什么问题呢?</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shanyou</dc:creator>
  <cp:lastModifiedBy>zhang shanyou</cp:lastModifiedBy>
  <cp:revision>1</cp:revision>
  <dcterms:created xsi:type="dcterms:W3CDTF">2020-01-07T02:46:29Z</dcterms:created>
  <dcterms:modified xsi:type="dcterms:W3CDTF">2020-01-07T02:47:36Z</dcterms:modified>
</cp:coreProperties>
</file>